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handoutMasterIdLst>
    <p:handoutMasterId r:id="rId28"/>
  </p:handoutMasterIdLst>
  <p:sldIdLst>
    <p:sldId id="256" r:id="rId2"/>
    <p:sldId id="264" r:id="rId3"/>
    <p:sldId id="297" r:id="rId4"/>
    <p:sldId id="270" r:id="rId5"/>
    <p:sldId id="298" r:id="rId6"/>
    <p:sldId id="299" r:id="rId7"/>
    <p:sldId id="271" r:id="rId8"/>
    <p:sldId id="300" r:id="rId9"/>
    <p:sldId id="305" r:id="rId10"/>
    <p:sldId id="306" r:id="rId11"/>
    <p:sldId id="307" r:id="rId12"/>
    <p:sldId id="308" r:id="rId13"/>
    <p:sldId id="272" r:id="rId14"/>
    <p:sldId id="291" r:id="rId15"/>
    <p:sldId id="302" r:id="rId16"/>
    <p:sldId id="292" r:id="rId17"/>
    <p:sldId id="293" r:id="rId18"/>
    <p:sldId id="294" r:id="rId19"/>
    <p:sldId id="290" r:id="rId20"/>
    <p:sldId id="303" r:id="rId21"/>
    <p:sldId id="289" r:id="rId22"/>
    <p:sldId id="288" r:id="rId23"/>
    <p:sldId id="257" r:id="rId24"/>
    <p:sldId id="258" r:id="rId25"/>
    <p:sldId id="273" r:id="rId26"/>
    <p:sldId id="266" r:id="rId2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IE PANTANOS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LECTURA CRITICA</c:v>
                </c:pt>
                <c:pt idx="1">
                  <c:v>MATEMATICAS</c:v>
                </c:pt>
                <c:pt idx="2">
                  <c:v>SOCIALES Y CIUDADANOS</c:v>
                </c:pt>
                <c:pt idx="3">
                  <c:v>CIENCIA NATURALES</c:v>
                </c:pt>
                <c:pt idx="4">
                  <c:v>INGLES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54</c:v>
                </c:pt>
                <c:pt idx="1">
                  <c:v>52</c:v>
                </c:pt>
                <c:pt idx="2">
                  <c:v>50</c:v>
                </c:pt>
                <c:pt idx="3">
                  <c:v>53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HUILA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LECTURA CRITICA</c:v>
                </c:pt>
                <c:pt idx="1">
                  <c:v>MATEMATICAS</c:v>
                </c:pt>
                <c:pt idx="2">
                  <c:v>SOCIALES Y CIUDADANOS</c:v>
                </c:pt>
                <c:pt idx="3">
                  <c:v>CIENCIA NATURALES</c:v>
                </c:pt>
                <c:pt idx="4">
                  <c:v>INGLES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52</c:v>
                </c:pt>
                <c:pt idx="1">
                  <c:v>52</c:v>
                </c:pt>
                <c:pt idx="2">
                  <c:v>50</c:v>
                </c:pt>
                <c:pt idx="3">
                  <c:v>53</c:v>
                </c:pt>
                <c:pt idx="4">
                  <c:v>50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LECTURA CRITICA</c:v>
                </c:pt>
                <c:pt idx="1">
                  <c:v>MATEMATICAS</c:v>
                </c:pt>
                <c:pt idx="2">
                  <c:v>SOCIALES Y CIUDADANOS</c:v>
                </c:pt>
                <c:pt idx="3">
                  <c:v>CIENCIA NATURALES</c:v>
                </c:pt>
                <c:pt idx="4">
                  <c:v>INGLES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53</c:v>
                </c:pt>
                <c:pt idx="1">
                  <c:v>52</c:v>
                </c:pt>
                <c:pt idx="2">
                  <c:v>51</c:v>
                </c:pt>
                <c:pt idx="3">
                  <c:v>53</c:v>
                </c:pt>
                <c:pt idx="4">
                  <c:v>53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22611104"/>
        <c:axId val="-1022608928"/>
      </c:barChart>
      <c:catAx>
        <c:axId val="-102261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22608928"/>
        <c:crosses val="autoZero"/>
        <c:auto val="1"/>
        <c:lblAlgn val="ctr"/>
        <c:lblOffset val="100"/>
        <c:noMultiLvlLbl val="0"/>
      </c:catAx>
      <c:valAx>
        <c:axId val="-10226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02261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MEDIO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14619883040934"/>
                      <c:h val="4.9302004745068559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ALTO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14619883040934"/>
                      <c:h val="7.1750270992111731E-2"/>
                    </c:manualLayout>
                  </c15:layout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SUPERIOR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77192982456137"/>
                      <c:h val="9.1392503958274501E-2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SUPERIOR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69590643274854"/>
                      <c:h val="7.4556304272992133E-2"/>
                    </c:manualLayout>
                  </c15:layout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 smtClean="0"/>
                      <a:t>ALTO</a:t>
                    </a:r>
                    <a:endParaRPr lang="en-US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8421052631579"/>
                      <c:h val="6.33321711494705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215014544"/>
        <c:axId val="-550319040"/>
        <c:axId val="0"/>
      </c:bar3DChart>
      <c:catAx>
        <c:axId val="-121501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319040"/>
        <c:crosses val="autoZero"/>
        <c:auto val="1"/>
        <c:lblAlgn val="ctr"/>
        <c:lblOffset val="100"/>
        <c:noMultiLvlLbl val="0"/>
      </c:catAx>
      <c:valAx>
        <c:axId val="-55031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21501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677</c:v>
                </c:pt>
                <c:pt idx="1">
                  <c:v>656</c:v>
                </c:pt>
                <c:pt idx="2">
                  <c:v>654</c:v>
                </c:pt>
                <c:pt idx="3">
                  <c:v>532</c:v>
                </c:pt>
                <c:pt idx="4">
                  <c:v>606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50317408"/>
        <c:axId val="-550313600"/>
      </c:barChart>
      <c:catAx>
        <c:axId val="-55031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313600"/>
        <c:crosses val="autoZero"/>
        <c:auto val="1"/>
        <c:lblAlgn val="ctr"/>
        <c:lblOffset val="100"/>
        <c:noMultiLvlLbl val="0"/>
      </c:catAx>
      <c:valAx>
        <c:axId val="-55031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31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625</c:v>
                </c:pt>
                <c:pt idx="1">
                  <c:v>589</c:v>
                </c:pt>
                <c:pt idx="2">
                  <c:v>444</c:v>
                </c:pt>
                <c:pt idx="3">
                  <c:v>571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50319584"/>
        <c:axId val="-550321760"/>
      </c:barChart>
      <c:catAx>
        <c:axId val="-55031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321760"/>
        <c:crosses val="autoZero"/>
        <c:auto val="1"/>
        <c:lblAlgn val="ctr"/>
        <c:lblOffset val="100"/>
        <c:noMultiLvlLbl val="0"/>
      </c:catAx>
      <c:valAx>
        <c:axId val="-5503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31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23</c:v>
                </c:pt>
                <c:pt idx="1">
                  <c:v>44</c:v>
                </c:pt>
                <c:pt idx="2">
                  <c:v>88</c:v>
                </c:pt>
                <c:pt idx="3">
                  <c:v>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550316864"/>
        <c:axId val="-550320672"/>
      </c:barChart>
      <c:catAx>
        <c:axId val="-55031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320672"/>
        <c:crosses val="autoZero"/>
        <c:auto val="1"/>
        <c:lblAlgn val="ctr"/>
        <c:lblOffset val="100"/>
        <c:noMultiLvlLbl val="0"/>
      </c:catAx>
      <c:valAx>
        <c:axId val="-55032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55031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2930F-04E1-461C-8230-323A43A0046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2D974-8717-4EC8-A3A0-DFE99175F2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165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4959B9-AC39-4B84-B268-CFFE82E6C710}" type="datetimeFigureOut">
              <a:rPr lang="es-CO" smtClean="0"/>
              <a:t>15/03/2017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BA892A-DE35-428B-B490-BC4CDB5438DE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4536504"/>
          </a:xfrm>
        </p:spPr>
        <p:txBody>
          <a:bodyPr>
            <a:noAutofit/>
          </a:bodyPr>
          <a:lstStyle/>
          <a:p>
            <a:r>
              <a:rPr lang="es-CO" sz="6600" dirty="0"/>
              <a:t>INFORME RENDICION DE CUENTAS AÑO </a:t>
            </a:r>
            <a:r>
              <a:rPr lang="es-CO" sz="6600" dirty="0" smtClean="0"/>
              <a:t>2016</a:t>
            </a:r>
            <a:r>
              <a:rPr lang="es-CO" sz="6600" dirty="0"/>
              <a:t/>
            </a:r>
            <a:br>
              <a:rPr lang="es-CO" sz="6600" dirty="0"/>
            </a:br>
            <a:endParaRPr lang="es-CO" sz="6600" dirty="0"/>
          </a:p>
        </p:txBody>
      </p:sp>
    </p:spTree>
    <p:extLst>
      <p:ext uri="{BB962C8B-B14F-4D97-AF65-F5344CB8AC3E}">
        <p14:creationId xmlns:p14="http://schemas.microsoft.com/office/powerpoint/2010/main" val="1015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COMPORTAMIENTO DE MATRICULA</a:t>
            </a:r>
            <a:endParaRPr lang="es-CO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80877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63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ALUMNOS QUE APRUEBAN EL AÑO ESCOLAR</a:t>
            </a:r>
            <a:endParaRPr lang="es-CO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09122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655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ALUMNOS QUE REPRUEBAN EL AÑO ESCOLAR</a:t>
            </a:r>
            <a:endParaRPr lang="es-CO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74934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2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GESTIÓN </a:t>
            </a:r>
            <a:r>
              <a:rPr lang="es-ES" dirty="0" smtClean="0"/>
              <a:t>ADMINISTRATIVA Y FINANCIERA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Procesos de matriculas</a:t>
            </a:r>
          </a:p>
          <a:p>
            <a:r>
              <a:rPr lang="es-ES" dirty="0"/>
              <a:t>Archivo</a:t>
            </a:r>
          </a:p>
          <a:p>
            <a:r>
              <a:rPr lang="es-ES" dirty="0"/>
              <a:t>Boletines</a:t>
            </a:r>
          </a:p>
          <a:p>
            <a:r>
              <a:rPr lang="es-ES" dirty="0"/>
              <a:t>Mantenimiento a infraestructura</a:t>
            </a:r>
          </a:p>
          <a:p>
            <a:r>
              <a:rPr lang="es-ES" dirty="0"/>
              <a:t>Embellecimiento a planta física</a:t>
            </a:r>
          </a:p>
          <a:p>
            <a:r>
              <a:rPr lang="es-ES" dirty="0"/>
              <a:t>Dotación</a:t>
            </a:r>
          </a:p>
          <a:p>
            <a:r>
              <a:rPr lang="es-ES" dirty="0"/>
              <a:t>Seguridad y protección</a:t>
            </a:r>
          </a:p>
          <a:p>
            <a:r>
              <a:rPr lang="es-ES" dirty="0"/>
              <a:t>Restaurante</a:t>
            </a:r>
          </a:p>
          <a:p>
            <a:r>
              <a:rPr lang="es-ES" dirty="0"/>
              <a:t>Transporte</a:t>
            </a:r>
          </a:p>
          <a:p>
            <a:r>
              <a:rPr lang="es-ES" dirty="0"/>
              <a:t>Ampliación a infraestructura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6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PROCESO DE MATRICULA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El proceso de matricula de la IE para el año 2017 se genera a partir de la Resolución Administrativa No 022del 17 de junio de2016.</a:t>
            </a:r>
          </a:p>
          <a:p>
            <a:endParaRPr lang="es-CO" dirty="0" smtClean="0"/>
          </a:p>
          <a:p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17884"/>
              </p:ext>
            </p:extLst>
          </p:nvPr>
        </p:nvGraphicFramePr>
        <p:xfrm>
          <a:off x="1331640" y="3475262"/>
          <a:ext cx="6264695" cy="2592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057"/>
                <a:gridCol w="3561638"/>
              </a:tblGrid>
              <a:tr h="5760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SEDE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ESTUDIANTES </a:t>
                      </a:r>
                      <a:r>
                        <a:rPr lang="es-CO" sz="1400" u="none" strike="noStrike" dirty="0" smtClean="0">
                          <a:effectLst/>
                        </a:rPr>
                        <a:t>MATRICULADOS 2017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SECUNDARIA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284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ALTO SANTA BARBARA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26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SANTA BARBARA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102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EL DIVISO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51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PALMITO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65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PANTANOS PRIMARIA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111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LA VICTORIA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20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8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INFRAESTRUCTURA Y DOTACION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675038"/>
          </a:xfrm>
        </p:spPr>
        <p:txBody>
          <a:bodyPr/>
          <a:lstStyle/>
          <a:p>
            <a:r>
              <a:rPr lang="es-CO" dirty="0" smtClean="0"/>
              <a:t>El Municipio en convenio con el Departamento construyo el restaurante escolar para la sede Secundaria.</a:t>
            </a:r>
          </a:p>
          <a:p>
            <a:r>
              <a:rPr lang="es-CO" dirty="0" smtClean="0"/>
              <a:t>Computadores para Educar y el Municipio entregaron 80 computadores portátiles y 100 tables.</a:t>
            </a:r>
          </a:p>
          <a:p>
            <a:pPr marL="0" indent="0">
              <a:buNone/>
            </a:pPr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347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MANTENIMIENTO E INFRAESTRUCTURA</a:t>
            </a:r>
            <a:endParaRPr lang="es-CO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080563"/>
              </p:ext>
            </p:extLst>
          </p:nvPr>
        </p:nvGraphicFramePr>
        <p:xfrm>
          <a:off x="827584" y="1393294"/>
          <a:ext cx="7632848" cy="3979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3486"/>
                <a:gridCol w="2571594"/>
                <a:gridCol w="1578884"/>
                <a:gridCol w="1578884"/>
              </a:tblGrid>
              <a:tr h="20741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SEDE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OBJETO DEL CONTRATO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VALOR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SECUNDARIA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MANTENIMIENTO INSTALACIONES ELECTRICAS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2,386,000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4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SECUNDARIA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MANTENIMIENTO BAÑOS ESTUDIANTES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8,182,000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ALTO SANTA BARBARA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MANTENIMIENTO INSTALACIONES ELECTRICAS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1,958,000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4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SECUNDARIA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TALA DE ARBOLES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1,100,000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PALMITO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ARREGLOS, GOTERAS, CAMBIO DE TEJAS Y OTROS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390,000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7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SANTA BARBARA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ARREGLOS, GOTERAS, CAMBIO DE TEJAS Y OTROS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 smtClean="0">
                          <a:effectLst/>
                        </a:rPr>
                        <a:t>390,000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4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SEDES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MANTENIMIENTO DE COMPUTADORES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2,735,000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074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DIVISO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COMPRA DE CEMENTO Y ARENA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1,124,000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688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MANTENIMIENTO GENERALES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COMPRA DE </a:t>
                      </a:r>
                      <a:r>
                        <a:rPr lang="es-CO" sz="1100" u="none" strike="noStrike" dirty="0" smtClean="0">
                          <a:effectLst/>
                        </a:rPr>
                        <a:t>ELEMENTOS PARA REALIZAR EL </a:t>
                      </a:r>
                      <a:r>
                        <a:rPr lang="es-CO" sz="1100" u="none" strike="noStrike" dirty="0">
                          <a:effectLst/>
                        </a:rPr>
                        <a:t>ASEO, GUADAÑADAS, ARREGLO EXTERIORES, SEQUIAS, MANTENIMIENTO DE </a:t>
                      </a:r>
                      <a:r>
                        <a:rPr lang="es-CO" sz="1100" u="none" strike="noStrike" dirty="0" smtClean="0">
                          <a:effectLst/>
                        </a:rPr>
                        <a:t>PUPITRES, </a:t>
                      </a:r>
                      <a:r>
                        <a:rPr lang="es-CO" sz="1100" u="none" strike="noStrike" dirty="0">
                          <a:effectLst/>
                        </a:rPr>
                        <a:t>COMPRA DE MATERIALES DE FERRETERIA (LLAVES, TUBERIA ARREGLOS, PINTURA, CANDADOS, ARREGLO DE CHAPAS, CAMBIO DE TEJAS,  ENTRE OTROS)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10.133.714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47228">
                <a:tc vMerge="1"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1.000.000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1908">
                <a:tc vMerge="1"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520.286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5940152" y="558924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solidFill>
                  <a:srgbClr val="000000"/>
                </a:solidFill>
                <a:latin typeface="Calibri" panose="020F0502020204030204" pitchFamily="34" charset="0"/>
              </a:rPr>
              <a:t>TOTAL</a:t>
            </a:r>
            <a:r>
              <a:rPr lang="es-CO" dirty="0"/>
              <a:t> </a:t>
            </a:r>
            <a:r>
              <a:rPr lang="es-CO" dirty="0" smtClean="0"/>
              <a:t>           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</a:rPr>
              <a:t>29,919,000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22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DOTACION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377741"/>
              </p:ext>
            </p:extLst>
          </p:nvPr>
        </p:nvGraphicFramePr>
        <p:xfrm>
          <a:off x="827584" y="1772818"/>
          <a:ext cx="7560839" cy="4032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509"/>
                <a:gridCol w="2709578"/>
                <a:gridCol w="1513376"/>
                <a:gridCol w="1513376"/>
              </a:tblGrid>
              <a:tr h="26825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SEDE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OBJETO DEL CONTRATO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VALOR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SEDES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SISTEMATIZACION E IMPRESIÓN DE NOTAS E INFORMES ACADEMICOS AÑO 2016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2,988,000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25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SEDES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FOTOCOPIAS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156.488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256">
                <a:tc vMerge="1"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 smtClean="0">
                          <a:effectLst/>
                        </a:rPr>
                        <a:t>1,543.512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010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SEDES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PAPELERIA, PAPEL, RECARGAS DE TONER, COMPRA DE TONER Y TINTAS PARA IMPRESORAS.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2.022.698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0359">
                <a:tc vMerge="1">
                  <a:txBody>
                    <a:bodyPr/>
                    <a:lstStyle/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8.458.302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8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PANTANOS PRIMARIA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ELEMENTOS DEPORTIVOS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764,000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288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SECUNDARIA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COMPRA DE CAMILLA Y CUELLO ORTOPEDICO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280,000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0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SECUNDARIA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COMPRA DE MEDALLAS GRADUACION 11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306,000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09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SEDES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SERVICIO ELABORACION DIPLOMAS, MENCIONES, CARPETAS.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2,776,000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825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ADMINISTRACION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COMPUTADOR, PROGRAMA DE INVENTARIOS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3,729,000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650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SECUNDARIA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COMPRA DE MESAS, ALFOMBRA DE CEREMONIA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1,376,000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6444208" y="5949280"/>
            <a:ext cx="201622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TOTAL  </a:t>
            </a:r>
            <a:r>
              <a:rPr lang="es-CO" dirty="0" smtClean="0"/>
              <a:t>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</a:rPr>
              <a:t>24.400,000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081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OTROS SERVICIOS</a:t>
            </a:r>
            <a:endParaRPr lang="es-CO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961431"/>
              </p:ext>
            </p:extLst>
          </p:nvPr>
        </p:nvGraphicFramePr>
        <p:xfrm>
          <a:off x="1427933" y="1628800"/>
          <a:ext cx="6840759" cy="3932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2446085"/>
                <a:gridCol w="1369245"/>
                <a:gridCol w="1369245"/>
              </a:tblGrid>
              <a:tr h="31704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SEDE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OBJETO DEL CONTRATO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VALOR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65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SECUNDARIA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BIENESTAR</a:t>
                      </a:r>
                      <a:r>
                        <a:rPr lang="es-CO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ESTUDIANTIL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1,116,000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4652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PANTANOS PRIMARIA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smtClean="0">
                          <a:effectLst/>
                        </a:rPr>
                        <a:t>BIENESTAR ESTUDIANTIL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100,000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4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SEDES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PROYECTOS</a:t>
                      </a:r>
                      <a:r>
                        <a:rPr lang="es-CO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PEDAGOGICOS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1,580,000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4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SEDES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HONORARIOS CONTADOR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3,620,000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4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SEDES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LEVANTAMIENTO DE INVENTARIO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1,375,000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4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SEDES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POLIZAS DE SEGUROS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3,497,000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1704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SEDES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GASTOS BANCARIOS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FONDOS PROPIOS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502,000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1127">
                <a:tc rowSpan="4"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SEDES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SERVICIOS PUBLICOS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GRATUIDAD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1.759.912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4.740.006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1.335.513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2.450.379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228184" y="5733256"/>
            <a:ext cx="2040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TOTAL</a:t>
            </a:r>
            <a:r>
              <a:rPr lang="es-CO" dirty="0" smtClean="0"/>
              <a:t>   </a:t>
            </a:r>
            <a:r>
              <a:rPr lang="es-CO" dirty="0" smtClean="0">
                <a:solidFill>
                  <a:srgbClr val="000000"/>
                </a:solidFill>
                <a:latin typeface="Arial" panose="020B0604020202020204" pitchFamily="34" charset="0"/>
              </a:rPr>
              <a:t>22,075,810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90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La Institución Educativa Pantanos registró el siguiente movimiento contable y presupuestal durante el año </a:t>
            </a:r>
            <a:r>
              <a:rPr lang="es-ES" sz="3600" dirty="0" smtClean="0"/>
              <a:t>2016 </a:t>
            </a:r>
            <a:r>
              <a:rPr lang="es-ES" sz="3600" dirty="0"/>
              <a:t>de acuerdo a lo reflejado en el Balance General y Estado de Resultados comparado con la Ejecución Presupuestal de Ingresos y Gastos.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3064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dirty="0" smtClean="0"/>
              <a:t>Rendición de cuentas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/>
              <a:t>La rendición de cuentas es una expresión de control social que comprende acciones de petición de información y explicaciones, así como la evaluación de la gestión. Este proceso tiene como finalidad la búsqueda de la transparencia de la gestión de la administración pública y a partir de allí </a:t>
            </a:r>
            <a:r>
              <a:rPr lang="es-CO" dirty="0" smtClean="0"/>
              <a:t>se logra </a:t>
            </a:r>
            <a:r>
              <a:rPr lang="es-CO" dirty="0"/>
              <a:t>la adopción de los principios </a:t>
            </a:r>
            <a:r>
              <a:rPr lang="es-CO" dirty="0" smtClean="0"/>
              <a:t>de eficiencia</a:t>
            </a:r>
            <a:r>
              <a:rPr lang="es-CO" dirty="0"/>
              <a:t>, eficacia, </a:t>
            </a:r>
            <a:r>
              <a:rPr lang="es-CO" dirty="0" smtClean="0"/>
              <a:t>transparencia.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91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0040"/>
            <a:ext cx="8587680" cy="6676624"/>
          </a:xfrm>
        </p:spPr>
      </p:pic>
    </p:spTree>
    <p:extLst>
      <p:ext uri="{BB962C8B-B14F-4D97-AF65-F5344CB8AC3E}">
        <p14:creationId xmlns:p14="http://schemas.microsoft.com/office/powerpoint/2010/main" val="9346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Libros contables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Libro Mayor y de Balances</a:t>
            </a:r>
          </a:p>
          <a:p>
            <a:r>
              <a:rPr lang="es-ES" dirty="0"/>
              <a:t>Libro Diario Columnario</a:t>
            </a:r>
          </a:p>
          <a:p>
            <a:r>
              <a:rPr lang="es-ES" dirty="0"/>
              <a:t>Libros Auxiliares</a:t>
            </a:r>
          </a:p>
          <a:p>
            <a:endParaRPr lang="es-ES" dirty="0"/>
          </a:p>
          <a:p>
            <a:r>
              <a:rPr lang="es-ES" dirty="0"/>
              <a:t>Ordenes de pago: </a:t>
            </a:r>
            <a:r>
              <a:rPr lang="es-ES" sz="2400" dirty="0" err="1"/>
              <a:t>CDP</a:t>
            </a:r>
            <a:r>
              <a:rPr lang="es-ES" sz="2400" dirty="0"/>
              <a:t>, </a:t>
            </a:r>
            <a:r>
              <a:rPr lang="es-ES" sz="2400" dirty="0" err="1"/>
              <a:t>CRP</a:t>
            </a:r>
            <a:r>
              <a:rPr lang="es-ES" sz="2400" dirty="0"/>
              <a:t> facturas, contratos, otros.</a:t>
            </a:r>
          </a:p>
          <a:p>
            <a:r>
              <a:rPr lang="es-ES" dirty="0"/>
              <a:t>Extractos</a:t>
            </a:r>
            <a:r>
              <a:rPr lang="es-ES" sz="2400" dirty="0"/>
              <a:t> </a:t>
            </a:r>
            <a:r>
              <a:rPr lang="es-ES" dirty="0"/>
              <a:t>Bancarios</a:t>
            </a:r>
          </a:p>
          <a:p>
            <a:r>
              <a:rPr lang="es-ES" dirty="0"/>
              <a:t>Conciliaciones Bancarias</a:t>
            </a:r>
          </a:p>
          <a:p>
            <a:r>
              <a:rPr lang="es-ES" dirty="0"/>
              <a:t>Ejecuciones presupuestales</a:t>
            </a:r>
          </a:p>
          <a:p>
            <a:r>
              <a:rPr lang="es-ES" dirty="0"/>
              <a:t>Flujo de caja</a:t>
            </a:r>
          </a:p>
          <a:p>
            <a:endParaRPr lang="es-ES" dirty="0"/>
          </a:p>
          <a:p>
            <a:pPr marL="0" indent="0">
              <a:buNone/>
            </a:pP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925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Informes presentados durante el año </a:t>
            </a:r>
            <a:r>
              <a:rPr lang="es-ES" dirty="0" smtClean="0"/>
              <a:t>2016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Contraloría Departamental del </a:t>
            </a:r>
            <a:r>
              <a:rPr lang="es-ES" dirty="0" smtClean="0"/>
              <a:t>Huila, SIA OBSERVA.</a:t>
            </a:r>
            <a:endParaRPr lang="es-ES" dirty="0"/>
          </a:p>
          <a:p>
            <a:r>
              <a:rPr lang="es-ES" dirty="0"/>
              <a:t>Dian (declaraciones mensuales de retención en la fuente, información exógena)</a:t>
            </a:r>
          </a:p>
          <a:p>
            <a:r>
              <a:rPr lang="es-ES" dirty="0"/>
              <a:t>Secretaria de Educaciòn (informes trimestrales al contador de la SED y a la Oficina de Inspección Vigilancia)</a:t>
            </a:r>
          </a:p>
          <a:p>
            <a:r>
              <a:rPr lang="es-ES" dirty="0" err="1"/>
              <a:t>MEN</a:t>
            </a:r>
            <a:r>
              <a:rPr lang="es-ES" dirty="0"/>
              <a:t> (ejecución presupuesta a través de la plataforma </a:t>
            </a:r>
            <a:r>
              <a:rPr lang="es-ES" dirty="0" err="1"/>
              <a:t>SIFSE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28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43150"/>
              </p:ext>
            </p:extLst>
          </p:nvPr>
        </p:nvGraphicFramePr>
        <p:xfrm>
          <a:off x="611560" y="692696"/>
          <a:ext cx="7823200" cy="432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2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INSTITUCION EDUCATIVA PANTANOS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21205"/>
              </p:ext>
            </p:extLst>
          </p:nvPr>
        </p:nvGraphicFramePr>
        <p:xfrm>
          <a:off x="1259632" y="1700807"/>
          <a:ext cx="6552728" cy="424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1719"/>
                <a:gridCol w="1831009"/>
              </a:tblGrid>
              <a:tr h="3726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FUENTE 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 dirty="0">
                          <a:effectLst/>
                        </a:rPr>
                        <a:t>RECAUDO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944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RECURSOS PROPIOS  ( Venta de Servicios/Venta de productos/ Arrendamientos, Otros Ingresos)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1,323,000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6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GRATUIDAD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66,613,456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6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TRANSFERENCIAS DEPARTAMENTALES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8,171,796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962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TRANSFERENCIAS DEPARTAMENTALES (compra de </a:t>
                      </a:r>
                      <a:r>
                        <a:rPr lang="es-CO" sz="1800" u="none" strike="noStrike" dirty="0" smtClean="0">
                          <a:effectLst/>
                        </a:rPr>
                        <a:t>botiquín)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800" u="none" strike="noStrike" dirty="0">
                          <a:effectLst/>
                        </a:rPr>
                        <a:t>250,000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67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u="none" strike="noStrike" dirty="0">
                          <a:effectLst/>
                        </a:rPr>
                        <a:t>TRASNFERENCIAS MUNICIPALES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800" u="none" strike="noStrike" dirty="0">
                          <a:effectLst/>
                        </a:rPr>
                        <a:t>5,920,286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94414">
                <a:tc>
                  <a:txBody>
                    <a:bodyPr/>
                    <a:lstStyle/>
                    <a:p>
                      <a:pPr algn="l" fontAlgn="auto"/>
                      <a:r>
                        <a:rPr lang="es-CO" sz="1800" u="none" strike="noStrike" dirty="0">
                          <a:effectLst/>
                        </a:rPr>
                        <a:t>RECURSOS CAPITAL (Recursos del Balance, Rendimientos Financieros, Donaciones)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es-CO" sz="1800" u="none" strike="noStrike" dirty="0">
                          <a:effectLst/>
                        </a:rPr>
                        <a:t>3,339,737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674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u="none" strike="noStrike" dirty="0">
                          <a:effectLst/>
                        </a:rPr>
                        <a:t>TOTALES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>
                          <a:effectLst/>
                        </a:rPr>
                        <a:t>85,618,275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6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0128"/>
              </p:ext>
            </p:extLst>
          </p:nvPr>
        </p:nvGraphicFramePr>
        <p:xfrm>
          <a:off x="467544" y="476672"/>
          <a:ext cx="8229600" cy="28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099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EJECUCION DE RECURSOS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40" marR="9240" marT="924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22543"/>
              </p:ext>
            </p:extLst>
          </p:nvPr>
        </p:nvGraphicFramePr>
        <p:xfrm>
          <a:off x="611560" y="1268759"/>
          <a:ext cx="8064896" cy="5378184"/>
        </p:xfrm>
        <a:graphic>
          <a:graphicData uri="http://schemas.openxmlformats.org/drawingml/2006/table">
            <a:tbl>
              <a:tblPr/>
              <a:tblGrid>
                <a:gridCol w="203088"/>
                <a:gridCol w="1095497"/>
                <a:gridCol w="234331"/>
                <a:gridCol w="339292"/>
                <a:gridCol w="504056"/>
                <a:gridCol w="576064"/>
                <a:gridCol w="576064"/>
                <a:gridCol w="648072"/>
                <a:gridCol w="504056"/>
                <a:gridCol w="576064"/>
                <a:gridCol w="504056"/>
                <a:gridCol w="504056"/>
                <a:gridCol w="597300"/>
                <a:gridCol w="562394"/>
                <a:gridCol w="640506"/>
              </a:tblGrid>
              <a:tr h="2796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CONCEPTOS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FEBRERO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ABRIL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MAYO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JUNIO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JULIO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AGOSTO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SEPTIEMBRE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OCTUBRE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NOVIEMBRE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DICIEMBRE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PAC</a:t>
                      </a:r>
                    </a:p>
                  </a:txBody>
                  <a:tcPr marL="5682" marR="5682" marT="56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DE FUNCIONAMIENTO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2,216,822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7,771,235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13,032,798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7,945,268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10,091,081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2,454,142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2,936,924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16,253,818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11,666,637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64,293,226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DE PERSONAL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2,220,000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1,375,000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1,400,000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2,775,000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Remuneración por servicios técnicos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1,375,000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1,375,000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Honorarios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2,220,000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1,400,000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3,620,000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Jornales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44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2,216,822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7,771,235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13,032,798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7,945,268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7,871,081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2,454,142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2,936,924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14,878,818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10,266,637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61,518,226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Adquisicion</a:t>
                      </a:r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Bienes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3,863,849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6,831,391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2,196,650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1,444,800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579,000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8,388,150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5,051,500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28,355,340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 didáctico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Compra de Equipos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280,000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3,103,500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3,383,500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Materiales y Suministros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3,863,849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6,831,391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2,196,650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1,164,800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579,000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8,388,150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1,948,000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24,971,840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Adquisicion de Servicios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2,207,990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3,669,900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6,148,210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5,724,527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7,837,624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988,384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2,335,415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6,466,674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5,152,446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32,693,546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Gastos de Transporte y Comunicación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Impresos y Publicaciones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747,000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900,000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759,375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800,000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736,875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4,309,000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8,252,250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del establecimiento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2,386,400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1,050,000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4,400,000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3,738,200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11,574,600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Mantenimiento de mobiliario y equipos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2,735,000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1,390,000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4,125,000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Viáticos y Gastos de Viaje (Estudiantes)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3,497,510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3,497,510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Públicos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2,207,990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536,500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1,402,210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565,152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1,364,424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188,384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1,598,540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2,157,674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264,936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10,285,810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Sostenimiento de plantas y semovientes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 científicas, deportivas y culturales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2,796,000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2,796,000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Inscripción y participación en comp. Cient., dep. Cult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Arrendamiento de Bienes Muebles e Inmuebles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Impuestos y Multas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8,832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237,486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53,197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24,091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33,457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20,958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22,509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23,994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62,691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469,340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Multas e Impuestos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8,832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27,535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53,197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24,091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33,457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20,958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22,509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23,994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62,691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259,389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Comisiones e Intereses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209951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209,951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92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GASTOS GENERALES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2000000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2,000,000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COMPRA DE SOFTWARE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2000000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2,000,000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Otros proyectos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EGRESOS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2,216,822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7,771,235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13,032,798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7,945,268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10,091,081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2,454,142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4,936,924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16,253,818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11,666,637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76,384,307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DISPONIBILIDAD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#####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36,089,018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36,131,052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37,048,735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61,678,944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54,630,561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55,167,347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45,520,604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43,099,624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38,198,358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22,051,198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12,120,959 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82" marR="5682" marT="56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2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6965245" cy="1202485"/>
          </a:xfrm>
        </p:spPr>
        <p:txBody>
          <a:bodyPr/>
          <a:lstStyle/>
          <a:p>
            <a:r>
              <a:rPr lang="es-ES" dirty="0"/>
              <a:t>GESTIÓN COMUNITARIA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3212975"/>
            <a:ext cx="6327805" cy="2510093"/>
          </a:xfrm>
        </p:spPr>
        <p:txBody>
          <a:bodyPr/>
          <a:lstStyle/>
          <a:p>
            <a:r>
              <a:rPr lang="es-ES" dirty="0"/>
              <a:t>Proyección a la comunidad</a:t>
            </a:r>
          </a:p>
          <a:p>
            <a:r>
              <a:rPr lang="es-ES" dirty="0"/>
              <a:t>Participación y convivencia</a:t>
            </a:r>
          </a:p>
          <a:p>
            <a:r>
              <a:rPr lang="es-ES" dirty="0"/>
              <a:t>Prevención de riesgo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79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ES" sz="4400" dirty="0">
                <a:latin typeface="Andalus" pitchFamily="18" charset="-78"/>
                <a:cs typeface="Andalus" pitchFamily="18" charset="-78"/>
              </a:rPr>
              <a:t>“La educación es el arma más poderosa que puedes usar para cambiar el mundo”   </a:t>
            </a:r>
          </a:p>
          <a:p>
            <a:pPr algn="just">
              <a:buNone/>
            </a:pPr>
            <a:r>
              <a:rPr lang="es-ES" sz="4400" dirty="0">
                <a:latin typeface="Andalus" pitchFamily="18" charset="-78"/>
                <a:cs typeface="Andalus" pitchFamily="18" charset="-78"/>
              </a:rPr>
              <a:t>			    		</a:t>
            </a:r>
            <a:r>
              <a:rPr lang="es-ES" sz="2800" dirty="0">
                <a:latin typeface="Andalus" pitchFamily="18" charset="-78"/>
                <a:cs typeface="Andalus" pitchFamily="18" charset="-78"/>
              </a:rPr>
              <a:t>Nelson Mandela</a:t>
            </a:r>
          </a:p>
          <a:p>
            <a:pPr algn="ctr">
              <a:buNone/>
            </a:pPr>
            <a:endParaRPr lang="es-ES" sz="4400" dirty="0"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es-ES" sz="4400" dirty="0">
                <a:latin typeface="Andalus" pitchFamily="18" charset="-78"/>
                <a:cs typeface="Andalus" pitchFamily="18" charset="-78"/>
              </a:rPr>
              <a:t>GRACIAS .</a:t>
            </a:r>
          </a:p>
          <a:p>
            <a:endParaRPr lang="es-CO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034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554162"/>
            <a:ext cx="85960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La </a:t>
            </a:r>
            <a:r>
              <a:rPr lang="es-CO" dirty="0"/>
              <a:t>Institución Educativa </a:t>
            </a:r>
            <a:r>
              <a:rPr lang="es-CO" dirty="0" smtClean="0"/>
              <a:t>Pantanos </a:t>
            </a:r>
            <a:r>
              <a:rPr lang="es-CO" dirty="0"/>
              <a:t>inicio el año </a:t>
            </a:r>
            <a:r>
              <a:rPr lang="es-CO" dirty="0" smtClean="0"/>
              <a:t>2016, con 7 sedes educativas, se prestó el servicio en el nivel de Preescolar, básica y media académica, conto en este año con 606 estudiantes.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dirty="0" smtClean="0"/>
              <a:t>Preescolar: 49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dirty="0" smtClean="0"/>
              <a:t>Básica: 508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dirty="0" smtClean="0"/>
              <a:t>Media Académica: 49</a:t>
            </a:r>
          </a:p>
          <a:p>
            <a:pPr>
              <a:buFont typeface="Arial" panose="020B0604020202020204" pitchFamily="34" charset="0"/>
              <a:buChar char="•"/>
            </a:pPr>
            <a:endParaRPr lang="es-CO" dirty="0"/>
          </a:p>
          <a:p>
            <a:pPr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97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7232" y="332656"/>
            <a:ext cx="6872644" cy="751307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GESTIÓN DIRECTIVA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4784"/>
            <a:ext cx="7344815" cy="4752528"/>
          </a:xfrm>
        </p:spPr>
        <p:txBody>
          <a:bodyPr/>
          <a:lstStyle/>
          <a:p>
            <a:r>
              <a:rPr lang="es-ES" dirty="0"/>
              <a:t>Auto evaluación institucional</a:t>
            </a:r>
          </a:p>
          <a:p>
            <a:r>
              <a:rPr lang="es-ES" dirty="0"/>
              <a:t>Gobierno escolar</a:t>
            </a:r>
          </a:p>
          <a:p>
            <a:r>
              <a:rPr lang="es-ES" dirty="0"/>
              <a:t>Comité de convivencia</a:t>
            </a:r>
          </a:p>
          <a:p>
            <a:r>
              <a:rPr lang="es-ES" dirty="0"/>
              <a:t>Clima escolar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19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Porcentaje de estudiantes beneficiados por gratuidad educativa el 100%.</a:t>
            </a:r>
          </a:p>
          <a:p>
            <a:r>
              <a:rPr lang="es-CO" dirty="0" smtClean="0"/>
              <a:t>Porcentaje de estudiantes beneficiados por el restaurante escolar 100%</a:t>
            </a:r>
          </a:p>
          <a:p>
            <a:r>
              <a:rPr lang="es-CO" dirty="0" smtClean="0"/>
              <a:t>Porcentajes de estudiantes de la sede secundaria beneficiados por el transporte escolar en las rutas Alto Santa Bárbara, Santa Bárbara, La Victoria, El Diviso y Palmito 72%.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00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824536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Porcentaje de estudiantes reprobados 5.7%</a:t>
            </a:r>
          </a:p>
          <a:p>
            <a:r>
              <a:rPr lang="es-CO" dirty="0" smtClean="0"/>
              <a:t>Porcentaje deserción anual 3.3%.</a:t>
            </a:r>
          </a:p>
          <a:p>
            <a:r>
              <a:rPr lang="es-CO" dirty="0" smtClean="0"/>
              <a:t>Capacitación en estrategias pedagógicas y plan de estudios para los docentes de las sedes primarias con el programa PTA.</a:t>
            </a:r>
          </a:p>
          <a:p>
            <a:r>
              <a:rPr lang="es-CO" dirty="0" smtClean="0"/>
              <a:t>El plan de mejoramiento Institucional se cumplió en un 50%.</a:t>
            </a:r>
          </a:p>
          <a:p>
            <a:r>
              <a:rPr lang="es-CO" dirty="0" smtClean="0"/>
              <a:t>31 de casos de conflictos remitidos al comité de convivencia.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030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GESTIÓN ACADÉMICA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272808" cy="5040560"/>
          </a:xfrm>
        </p:spPr>
        <p:txBody>
          <a:bodyPr>
            <a:noAutofit/>
          </a:bodyPr>
          <a:lstStyle/>
          <a:p>
            <a:r>
              <a:rPr lang="es-CO" sz="2800" dirty="0" smtClean="0"/>
              <a:t>Organización </a:t>
            </a:r>
            <a:r>
              <a:rPr lang="es-CO" sz="2800" dirty="0"/>
              <a:t>de la asignación académica  </a:t>
            </a:r>
            <a:endParaRPr lang="es-CO" sz="2800" dirty="0" smtClean="0"/>
          </a:p>
          <a:p>
            <a:pPr algn="just"/>
            <a:r>
              <a:rPr lang="es-CO" sz="2800" dirty="0" smtClean="0"/>
              <a:t>Implementación </a:t>
            </a:r>
            <a:r>
              <a:rPr lang="es-CO" sz="2800" dirty="0"/>
              <a:t>de los Planes de Mejoramiento a los estudiantes con dificultades aprobados por el Consejo Académico e introducidos en el SIEE. </a:t>
            </a:r>
            <a:endParaRPr lang="es-CO" sz="2800" dirty="0" smtClean="0"/>
          </a:p>
          <a:p>
            <a:pPr algn="just"/>
            <a:r>
              <a:rPr lang="es-CO" sz="2800" dirty="0" smtClean="0"/>
              <a:t>Fortalecimiento </a:t>
            </a:r>
            <a:r>
              <a:rPr lang="es-CO" sz="2800" dirty="0"/>
              <a:t>y apoyo al proceso de entrenamiento de las pruebas </a:t>
            </a:r>
            <a:r>
              <a:rPr lang="es-CO" sz="2800" dirty="0" smtClean="0"/>
              <a:t>SABER.</a:t>
            </a:r>
          </a:p>
          <a:p>
            <a:pPr algn="just"/>
            <a:r>
              <a:rPr lang="es-CO" sz="2800" dirty="0" smtClean="0"/>
              <a:t>Implementación </a:t>
            </a:r>
            <a:r>
              <a:rPr lang="es-CO" sz="2800" dirty="0"/>
              <a:t>del programa Todos a aprender </a:t>
            </a:r>
            <a:r>
              <a:rPr lang="es-CO" sz="2800" dirty="0" smtClean="0"/>
              <a:t>PTA.</a:t>
            </a:r>
          </a:p>
        </p:txBody>
      </p:sp>
    </p:spTree>
    <p:extLst>
      <p:ext uri="{BB962C8B-B14F-4D97-AF65-F5344CB8AC3E}">
        <p14:creationId xmlns:p14="http://schemas.microsoft.com/office/powerpoint/2010/main" val="17749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err="1" smtClean="0"/>
              <a:t>ResultAdos</a:t>
            </a:r>
            <a:r>
              <a:rPr lang="es-CO" dirty="0" smtClean="0"/>
              <a:t> </a:t>
            </a:r>
            <a:r>
              <a:rPr lang="es-CO" dirty="0" err="1" smtClean="0"/>
              <a:t>icfes</a:t>
            </a:r>
            <a:r>
              <a:rPr lang="es-CO" dirty="0" smtClean="0"/>
              <a:t> 2016.</a:t>
            </a:r>
            <a:endParaRPr lang="es-CO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7676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CLASIFICACION DE LA IE SEGÚN EL ICFES </a:t>
            </a:r>
            <a:endParaRPr lang="es-CO" dirty="0"/>
          </a:p>
        </p:txBody>
      </p:sp>
      <p:graphicFrame>
        <p:nvGraphicFramePr>
          <p:cNvPr id="29" name="Marcador de contenido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31569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57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2228</TotalTime>
  <Words>1423</Words>
  <Application>Microsoft Office PowerPoint</Application>
  <PresentationFormat>Presentación en pantalla (4:3)</PresentationFormat>
  <Paragraphs>756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Andalus</vt:lpstr>
      <vt:lpstr>Arial</vt:lpstr>
      <vt:lpstr>Calibri</vt:lpstr>
      <vt:lpstr>Franklin Gothic Book</vt:lpstr>
      <vt:lpstr>Franklin Gothic Medium</vt:lpstr>
      <vt:lpstr>Wingdings 2</vt:lpstr>
      <vt:lpstr>Viajes</vt:lpstr>
      <vt:lpstr>INFORME RENDICION DE CUENTAS AÑO 2016 </vt:lpstr>
      <vt:lpstr>Rendición de cuentas</vt:lpstr>
      <vt:lpstr>Presentación de PowerPoint</vt:lpstr>
      <vt:lpstr>GESTIÓN DIRECTIVA</vt:lpstr>
      <vt:lpstr>Presentación de PowerPoint</vt:lpstr>
      <vt:lpstr>Presentación de PowerPoint</vt:lpstr>
      <vt:lpstr>GESTIÓN ACADÉMICA</vt:lpstr>
      <vt:lpstr>ResultAdos icfes 2016.</vt:lpstr>
      <vt:lpstr>CLASIFICACION DE LA IE SEGÚN EL ICFES </vt:lpstr>
      <vt:lpstr>COMPORTAMIENTO DE MATRICULA</vt:lpstr>
      <vt:lpstr>ALUMNOS QUE APRUEBAN EL AÑO ESCOLAR</vt:lpstr>
      <vt:lpstr>ALUMNOS QUE REPRUEBAN EL AÑO ESCOLAR</vt:lpstr>
      <vt:lpstr>GESTIÓN ADMINISTRATIVA Y FINANCIERA</vt:lpstr>
      <vt:lpstr>PROCESO DE MATRICULA</vt:lpstr>
      <vt:lpstr>INFRAESTRUCTURA Y DOTACION</vt:lpstr>
      <vt:lpstr>MANTENIMIENTO E INFRAESTRUCTURA</vt:lpstr>
      <vt:lpstr>DOTACION</vt:lpstr>
      <vt:lpstr>OTROS SERVICIOS</vt:lpstr>
      <vt:lpstr>Presentación de PowerPoint</vt:lpstr>
      <vt:lpstr>Presentación de PowerPoint</vt:lpstr>
      <vt:lpstr>Libros contables</vt:lpstr>
      <vt:lpstr>Informes presentados durante el año 2016</vt:lpstr>
      <vt:lpstr>Presentación de PowerPoint</vt:lpstr>
      <vt:lpstr>Presentación de PowerPoint</vt:lpstr>
      <vt:lpstr>GESTIÓN COMUNITARIA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Pantanos</dc:creator>
  <cp:lastModifiedBy>USER</cp:lastModifiedBy>
  <cp:revision>132</cp:revision>
  <cp:lastPrinted>2017-03-15T19:37:00Z</cp:lastPrinted>
  <dcterms:created xsi:type="dcterms:W3CDTF">2013-04-26T14:16:03Z</dcterms:created>
  <dcterms:modified xsi:type="dcterms:W3CDTF">2017-03-15T20:40:52Z</dcterms:modified>
</cp:coreProperties>
</file>