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16"/>
  </p:handoutMasterIdLst>
  <p:sldIdLst>
    <p:sldId id="256" r:id="rId2"/>
    <p:sldId id="297" r:id="rId3"/>
    <p:sldId id="270" r:id="rId4"/>
    <p:sldId id="310" r:id="rId5"/>
    <p:sldId id="271" r:id="rId6"/>
    <p:sldId id="312" r:id="rId7"/>
    <p:sldId id="304" r:id="rId8"/>
    <p:sldId id="272" r:id="rId9"/>
    <p:sldId id="305" r:id="rId10"/>
    <p:sldId id="307" r:id="rId11"/>
    <p:sldId id="314" r:id="rId12"/>
    <p:sldId id="313" r:id="rId13"/>
    <p:sldId id="273" r:id="rId14"/>
    <p:sldId id="266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2930F-04E1-461C-8230-323A43A0046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2D974-8717-4EC8-A3A0-DFE99175F2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165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4959B9-AC39-4B84-B268-CFFE82E6C710}" type="datetimeFigureOut">
              <a:rPr lang="es-CO" smtClean="0"/>
              <a:t>26/02/2019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BA892A-DE35-428B-B490-BC4CDB5438DE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556793"/>
            <a:ext cx="7772400" cy="4536504"/>
          </a:xfrm>
        </p:spPr>
        <p:txBody>
          <a:bodyPr>
            <a:noAutofit/>
          </a:bodyPr>
          <a:lstStyle/>
          <a:p>
            <a:r>
              <a:rPr lang="es-CO" sz="6600" dirty="0"/>
              <a:t>INFORME RENDICION DE CUENTAS AÑO </a:t>
            </a:r>
            <a:r>
              <a:rPr lang="es-CO" sz="6600" dirty="0" smtClean="0"/>
              <a:t>2018</a:t>
            </a:r>
            <a:br>
              <a:rPr lang="es-CO" sz="6600" dirty="0" smtClean="0"/>
            </a:br>
            <a:r>
              <a:rPr lang="es-CO" sz="6600" dirty="0"/>
              <a:t/>
            </a:r>
            <a:br>
              <a:rPr lang="es-CO" sz="6600" dirty="0"/>
            </a:br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1015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/>
              <a:t>GASTOS POR RUBRO PRESUPUESTAL</a:t>
            </a:r>
            <a:br>
              <a:rPr lang="es-CO" dirty="0" smtClean="0"/>
            </a:br>
            <a:endParaRPr lang="es-CO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159201"/>
              </p:ext>
            </p:extLst>
          </p:nvPr>
        </p:nvGraphicFramePr>
        <p:xfrm>
          <a:off x="971602" y="1772819"/>
          <a:ext cx="7416821" cy="42484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7801"/>
                <a:gridCol w="1861150"/>
                <a:gridCol w="1194470"/>
                <a:gridCol w="1111136"/>
                <a:gridCol w="555566"/>
                <a:gridCol w="555566"/>
                <a:gridCol w="555566"/>
                <a:gridCol w="555566"/>
              </a:tblGrid>
              <a:tr h="25905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 dirty="0">
                          <a:effectLst/>
                        </a:rPr>
                        <a:t>IDENTIFICACION RUBRO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VALOR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%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ANALISIS CUALITATIVO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3178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 dirty="0">
                          <a:effectLst/>
                        </a:rPr>
                        <a:t>CODIGO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 dirty="0">
                          <a:effectLst/>
                        </a:rPr>
                        <a:t>NOMBRE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Honorarios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3,840,000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 gridSpan="4">
                  <a:txBody>
                    <a:bodyPr/>
                    <a:lstStyle/>
                    <a:p>
                      <a:pPr algn="ctr" fontAlgn="ctr"/>
                      <a:r>
                        <a:rPr lang="es-CO" sz="1600" u="none" strike="noStrike" dirty="0">
                          <a:effectLst/>
                        </a:rPr>
                        <a:t>La ejecución del presupuesto se hizo teniendo en cuenta el plan de compras establecido para esta vigencia,  las prioridades de cada una de las sedes de la Institución y siempre contando con el acompañamiento y aprobación del Consejo Directivo de la Institución y la SED</a:t>
                      </a:r>
                      <a:r>
                        <a:rPr lang="es-CO" sz="1100" u="none" strike="noStrike" dirty="0">
                          <a:effectLst/>
                        </a:rPr>
                        <a:t>.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9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Compra de Equipos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13,300,000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Materiales y Suministros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10,155,800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14%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Impresos y Publicaciones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6,355,000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6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09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Mantenimiento del Establecimiento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22,372,000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Seguros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3,659,427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13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Servicios Públicos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9,511,648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13%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6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Actividades Científicas, Deportivas y Culturales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4,114,000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6%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817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u="none" strike="noStrike">
                          <a:effectLst/>
                        </a:rPr>
                        <a:t>Multas e Impuestos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42,795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0%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726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TOTAL EGRESOS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73,350,670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100%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071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CONTRATOS 2018</a:t>
            </a:r>
            <a:endParaRPr lang="es-CO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280002"/>
              </p:ext>
            </p:extLst>
          </p:nvPr>
        </p:nvGraphicFramePr>
        <p:xfrm>
          <a:off x="467544" y="1246918"/>
          <a:ext cx="8064896" cy="5286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877"/>
                <a:gridCol w="2586794"/>
                <a:gridCol w="3607072"/>
                <a:gridCol w="1130153"/>
              </a:tblGrid>
              <a:tr h="237866"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No contrato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OBJETO CONTRATO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VALOR DEL CONTRATO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>
                    <a:solidFill>
                      <a:schemeClr val="accent1"/>
                    </a:solidFill>
                  </a:tcPr>
                </a:tc>
              </a:tr>
              <a:tr h="1646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LORENZA CLAROS ACHURY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Servicios contables para el primer semestre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u="none" strike="noStrike">
                          <a:effectLst/>
                        </a:rPr>
                        <a:t>1,360,000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</a:tr>
              <a:tr h="2555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 dirty="0">
                          <a:effectLst/>
                        </a:rPr>
                        <a:t>YAMILETH LOPEZ SILVA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Servicio de logistica, proyecto huilensidad, día del estudiante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4,114,000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1987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3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 dirty="0">
                          <a:effectLst/>
                        </a:rPr>
                        <a:t>HERNEY ZUÑIGA MOSQUERA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Mantenimiento a todo costo pintura y otros sede palmito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7,550,000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3237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 dirty="0">
                          <a:effectLst/>
                        </a:rPr>
                        <a:t>JOHANNA MARCELA ROCHA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>
                          <a:effectLst/>
                        </a:rPr>
                        <a:t>Sistematizacion e impresión de 4 boletines academicos e informe final.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3,948,000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9530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 dirty="0">
                          <a:effectLst/>
                        </a:rPr>
                        <a:t>JOSE OLIMPO CORREA CLAROS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Mantenimiento </a:t>
                      </a:r>
                      <a:r>
                        <a:rPr lang="es-CO" sz="1000" u="none" strike="noStrike" dirty="0">
                          <a:effectLst/>
                        </a:rPr>
                        <a:t>zonas verdes de la Institución Educativa Pantanos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1,850,000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61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6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 dirty="0">
                          <a:effectLst/>
                        </a:rPr>
                        <a:t>AMANDA SANTOS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Suministro de materiales de </a:t>
                      </a:r>
                      <a:r>
                        <a:rPr lang="es-CO" sz="1000" u="none" strike="noStrike" dirty="0" smtClean="0">
                          <a:effectLst/>
                        </a:rPr>
                        <a:t>ferretería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736,000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61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ALBENIS CARRILLO HERNANDEZ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Suministro de materiales de </a:t>
                      </a:r>
                      <a:r>
                        <a:rPr lang="es-CO" sz="1000" u="none" strike="noStrike" dirty="0" smtClean="0">
                          <a:effectLst/>
                        </a:rPr>
                        <a:t>papelería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6,113,800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61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LORENZA CLAROS ACHURY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Servicios contables para el segundo semestre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2,480,000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62468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9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AGUSTIN TORRES OTALVARO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Mantenimiento y </a:t>
                      </a:r>
                      <a:r>
                        <a:rPr lang="es-CO" sz="1000" u="none" strike="noStrike" dirty="0" smtClean="0">
                          <a:effectLst/>
                        </a:rPr>
                        <a:t>ornamentación </a:t>
                      </a:r>
                      <a:r>
                        <a:rPr lang="es-CO" sz="1000" u="none" strike="noStrike" dirty="0">
                          <a:effectLst/>
                        </a:rPr>
                        <a:t>del cerramiento de la sede secundaria e </a:t>
                      </a:r>
                      <a:r>
                        <a:rPr lang="es-CO" sz="1000" u="none" strike="noStrike" dirty="0" smtClean="0">
                          <a:effectLst/>
                        </a:rPr>
                        <a:t>instalación </a:t>
                      </a:r>
                      <a:r>
                        <a:rPr lang="es-CO" sz="1000" u="none" strike="noStrike" dirty="0">
                          <a:effectLst/>
                        </a:rPr>
                        <a:t>de chapas de seguridad para 4 puertas, e instalación de rejas de seguridad para el laboratorio de sistemas, e instalación de 4 vidrios para ventanas.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5,198,000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61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10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MIGUEL ANGEL EMBUS JARA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Mantenimiento trabajos </a:t>
                      </a:r>
                      <a:r>
                        <a:rPr lang="es-CO" sz="1000" u="none" strike="noStrike" dirty="0" smtClean="0">
                          <a:effectLst/>
                        </a:rPr>
                        <a:t>eléctricos </a:t>
                      </a:r>
                      <a:r>
                        <a:rPr lang="es-CO" sz="1000" u="none" strike="noStrike" dirty="0">
                          <a:effectLst/>
                        </a:rPr>
                        <a:t>en la sede secundaria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2,400,000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4429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11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JHON LEANDRO ROJAS CASTAÑEDA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Mantenimiento a todo costo de pintura en paredes, puertas y ventanas, </a:t>
                      </a:r>
                      <a:r>
                        <a:rPr lang="es-CO" sz="1000" u="none" strike="noStrike" dirty="0" smtClean="0">
                          <a:effectLst/>
                        </a:rPr>
                        <a:t>instalación </a:t>
                      </a:r>
                      <a:r>
                        <a:rPr lang="es-CO" sz="1000" u="none" strike="noStrike" dirty="0">
                          <a:effectLst/>
                        </a:rPr>
                        <a:t>de 50 </a:t>
                      </a:r>
                      <a:r>
                        <a:rPr lang="es-CO" sz="1000" u="none" strike="noStrike" dirty="0" err="1">
                          <a:effectLst/>
                        </a:rPr>
                        <a:t>mtrs</a:t>
                      </a:r>
                      <a:r>
                        <a:rPr lang="es-CO" sz="1000" u="none" strike="noStrike" dirty="0">
                          <a:effectLst/>
                        </a:rPr>
                        <a:t> cuadrados de </a:t>
                      </a:r>
                      <a:r>
                        <a:rPr lang="es-CO" sz="1000" u="none" strike="noStrike" dirty="0" smtClean="0">
                          <a:effectLst/>
                        </a:rPr>
                        <a:t>cerámica </a:t>
                      </a:r>
                      <a:r>
                        <a:rPr lang="es-CO" sz="1000" u="none" strike="noStrike" dirty="0">
                          <a:effectLst/>
                        </a:rPr>
                        <a:t>y </a:t>
                      </a:r>
                      <a:r>
                        <a:rPr lang="es-CO" sz="1000" u="none" strike="noStrike" dirty="0" smtClean="0">
                          <a:effectLst/>
                        </a:rPr>
                        <a:t>adecuación </a:t>
                      </a:r>
                      <a:r>
                        <a:rPr lang="es-CO" sz="1000" u="none" strike="noStrike" dirty="0">
                          <a:effectLst/>
                        </a:rPr>
                        <a:t>restaurante escolar de la sede el Diviso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5,374,000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17604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ALBENIS CARRILLO HERNANDEZ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Servicio e </a:t>
                      </a:r>
                      <a:r>
                        <a:rPr lang="es-CO" sz="1000" u="none" strike="noStrike" dirty="0" smtClean="0">
                          <a:effectLst/>
                        </a:rPr>
                        <a:t>instalación </a:t>
                      </a:r>
                      <a:r>
                        <a:rPr lang="es-CO" sz="1000" u="none" strike="noStrike" dirty="0">
                          <a:effectLst/>
                        </a:rPr>
                        <a:t>sistema cerrado de tv sede secundaria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7,300,000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61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13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OLGA MILENA CAÑON SAMBONI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Suministro </a:t>
                      </a:r>
                      <a:r>
                        <a:rPr lang="es-CO" sz="1000" u="none" strike="noStrike" dirty="0">
                          <a:effectLst/>
                        </a:rPr>
                        <a:t>de elementos para realizar el aseo de la </a:t>
                      </a:r>
                      <a:r>
                        <a:rPr lang="es-CO" sz="1000" u="none" strike="noStrike" dirty="0" smtClean="0">
                          <a:effectLst/>
                        </a:rPr>
                        <a:t>IE </a:t>
                      </a:r>
                      <a:r>
                        <a:rPr lang="es-CO" sz="1000" u="none" strike="noStrike" dirty="0">
                          <a:effectLst/>
                        </a:rPr>
                        <a:t>pantanos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3,306,000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3237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14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JOHANNA MARCELA ROCHA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Impresión de diplomas, menciones de honor y medallas para la </a:t>
                      </a:r>
                      <a:r>
                        <a:rPr lang="es-CO" sz="1000" u="none" strike="noStrike" dirty="0" smtClean="0">
                          <a:effectLst/>
                        </a:rPr>
                        <a:t>IE </a:t>
                      </a:r>
                      <a:r>
                        <a:rPr lang="es-CO" sz="1000" u="none" strike="noStrike" dirty="0">
                          <a:effectLst/>
                        </a:rPr>
                        <a:t>pantanos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2,407,000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4543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ALBENIS CARRILLO HERNANDEZ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Suministro </a:t>
                      </a:r>
                      <a:r>
                        <a:rPr lang="es-CO" sz="1000" u="none" strike="noStrike" dirty="0">
                          <a:effectLst/>
                        </a:rPr>
                        <a:t>de equipos para la Institución Educativa Pantanos, tv full </a:t>
                      </a:r>
                      <a:r>
                        <a:rPr lang="es-CO" sz="1000" u="none" strike="noStrike" dirty="0" err="1">
                          <a:effectLst/>
                        </a:rPr>
                        <a:t>hd</a:t>
                      </a:r>
                      <a:r>
                        <a:rPr lang="es-CO" sz="1000" u="none" strike="noStrike" dirty="0">
                          <a:effectLst/>
                        </a:rPr>
                        <a:t> 49",cabina activa recargable 15", impresora hp laser multifuncional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>
                          <a:effectLst/>
                        </a:rPr>
                        <a:t>6,000,000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214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16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u="none" strike="noStrike">
                          <a:effectLst/>
                        </a:rPr>
                        <a:t>PREVISORA SEGUROS SA CIA DE SEGUROS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>
                          <a:effectLst/>
                        </a:rPr>
                        <a:t>Suministro de </a:t>
                      </a:r>
                      <a:r>
                        <a:rPr lang="es-CO" sz="1000" u="none" strike="noStrike" dirty="0" smtClean="0">
                          <a:effectLst/>
                        </a:rPr>
                        <a:t>póliza </a:t>
                      </a:r>
                      <a:r>
                        <a:rPr lang="es-CO" sz="1000" u="none" strike="noStrike" dirty="0" err="1">
                          <a:effectLst/>
                        </a:rPr>
                        <a:t>previ</a:t>
                      </a:r>
                      <a:r>
                        <a:rPr lang="es-CO" sz="1000" u="none" strike="noStrike" dirty="0">
                          <a:effectLst/>
                        </a:rPr>
                        <a:t> establecimiento educativo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3,659,427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/>
                </a:tc>
              </a:tr>
              <a:tr h="23283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u="none" strike="noStrike" dirty="0">
                          <a:effectLst/>
                        </a:rPr>
                        <a:t>TOTAL CONTRATOS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u="none" strike="noStrike" dirty="0">
                          <a:effectLst/>
                        </a:rPr>
                        <a:t>63,796,227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79" marR="5679" marT="5679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35875"/>
              </p:ext>
            </p:extLst>
          </p:nvPr>
        </p:nvGraphicFramePr>
        <p:xfrm>
          <a:off x="251520" y="116632"/>
          <a:ext cx="8640961" cy="6663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0589"/>
                <a:gridCol w="2893618"/>
                <a:gridCol w="807302"/>
                <a:gridCol w="725164"/>
                <a:gridCol w="797917"/>
                <a:gridCol w="741593"/>
                <a:gridCol w="808299"/>
                <a:gridCol w="837437"/>
                <a:gridCol w="579042"/>
              </a:tblGrid>
              <a:tr h="405825"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No contrato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700" u="none" strike="noStrike" dirty="0">
                          <a:effectLst/>
                        </a:rPr>
                        <a:t>OBJETO CONTRATO</a:t>
                      </a:r>
                      <a:endParaRPr lang="es-CO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SECUNDARIA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PANTANOS PRIMARIA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SANTA BARBARA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ALTO SANTA BARBARA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PALMITO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EL DIVISO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1" u="none" strike="noStrike" dirty="0">
                          <a:effectLst/>
                        </a:rPr>
                        <a:t>LA VICTORIA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Servicios contables para el primer semestre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578,000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221,000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216,750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53,125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159,375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106,250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25,500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1756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Servicio de </a:t>
                      </a:r>
                      <a:r>
                        <a:rPr lang="es-CO" sz="900" u="none" strike="noStrike" dirty="0" smtClean="0">
                          <a:effectLst/>
                        </a:rPr>
                        <a:t>logística, </a:t>
                      </a:r>
                      <a:r>
                        <a:rPr lang="es-CO" sz="900" u="none" strike="noStrike" dirty="0">
                          <a:effectLst/>
                        </a:rPr>
                        <a:t>proyecto huilensidad, día del estudiante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1,748,450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668,525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655,669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160,703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482,109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321,406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77,138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119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Mantenimiento a todo costo pintura y otros sede palmito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7,550,000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3452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Sistematizacion e impresión de 4 boletines academicos e informe final.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1,677,900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641,550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629,213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154,219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462,656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308,438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74,025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3149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 smtClean="0">
                          <a:effectLst/>
                        </a:rPr>
                        <a:t>Mantenimiento </a:t>
                      </a:r>
                      <a:r>
                        <a:rPr lang="es-CO" sz="900" u="none" strike="noStrike" dirty="0">
                          <a:effectLst/>
                        </a:rPr>
                        <a:t>zonas verdes de la Institución Educativa Pantanos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1,850,000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78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Suministro de materiales de </a:t>
                      </a:r>
                      <a:r>
                        <a:rPr lang="es-CO" sz="900" u="none" strike="noStrike" dirty="0" smtClean="0">
                          <a:effectLst/>
                        </a:rPr>
                        <a:t>ferretería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312,800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119,600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117,300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28,750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86,250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57,500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13,800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78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Suministro de materiales de </a:t>
                      </a:r>
                      <a:r>
                        <a:rPr lang="es-CO" sz="900" u="none" strike="noStrike" dirty="0" smtClean="0">
                          <a:effectLst/>
                        </a:rPr>
                        <a:t>papelería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2,598,365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993,493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974,387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238,820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716,461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477,641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114,634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78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>
                          <a:effectLst/>
                        </a:rPr>
                        <a:t>8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Servicios contables para el segundo semestre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1,054,000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403,000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395,250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96,875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290,625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193,750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46,500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5633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Mantenimiento y </a:t>
                      </a:r>
                      <a:r>
                        <a:rPr lang="es-CO" sz="900" u="none" strike="noStrike" dirty="0" smtClean="0">
                          <a:effectLst/>
                        </a:rPr>
                        <a:t>ornamentación </a:t>
                      </a:r>
                      <a:r>
                        <a:rPr lang="es-CO" sz="900" u="none" strike="noStrike" dirty="0">
                          <a:effectLst/>
                        </a:rPr>
                        <a:t>del cerramiento de la sede secundaria e </a:t>
                      </a:r>
                      <a:r>
                        <a:rPr lang="es-CO" sz="900" u="none" strike="noStrike" dirty="0" smtClean="0">
                          <a:effectLst/>
                        </a:rPr>
                        <a:t>instalación </a:t>
                      </a:r>
                      <a:r>
                        <a:rPr lang="es-CO" sz="900" u="none" strike="noStrike" dirty="0">
                          <a:effectLst/>
                        </a:rPr>
                        <a:t>de chapas de seguridad para 4 puertas, e instalación de rejas de seguridad para el laboratorio de sistemas, e instalación de 4 vidrios para ventanas.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5,198,000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78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Mantenimiento trabajos </a:t>
                      </a:r>
                      <a:r>
                        <a:rPr lang="es-CO" sz="900" u="none" strike="noStrike" dirty="0" smtClean="0">
                          <a:effectLst/>
                        </a:rPr>
                        <a:t>eléctricos </a:t>
                      </a:r>
                      <a:r>
                        <a:rPr lang="es-CO" sz="900" u="none" strike="noStrike" dirty="0">
                          <a:effectLst/>
                        </a:rPr>
                        <a:t>en la sede secundaria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2,400,000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47245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Mantenimiento a todo costo de pintura en paredes, puertas y ventanas, </a:t>
                      </a:r>
                      <a:r>
                        <a:rPr lang="es-CO" sz="900" u="none" strike="noStrike" dirty="0" smtClean="0">
                          <a:effectLst/>
                        </a:rPr>
                        <a:t>instalación </a:t>
                      </a:r>
                      <a:r>
                        <a:rPr lang="es-CO" sz="900" u="none" strike="noStrike" dirty="0">
                          <a:effectLst/>
                        </a:rPr>
                        <a:t>de 50 </a:t>
                      </a:r>
                      <a:r>
                        <a:rPr lang="es-CO" sz="900" u="none" strike="noStrike" dirty="0" err="1">
                          <a:effectLst/>
                        </a:rPr>
                        <a:t>mtrs</a:t>
                      </a:r>
                      <a:r>
                        <a:rPr lang="es-CO" sz="900" u="none" strike="noStrike" dirty="0">
                          <a:effectLst/>
                        </a:rPr>
                        <a:t> cuadrados de </a:t>
                      </a:r>
                      <a:r>
                        <a:rPr lang="es-CO" sz="900" u="none" strike="noStrike" dirty="0" smtClean="0">
                          <a:effectLst/>
                        </a:rPr>
                        <a:t>cerámica </a:t>
                      </a:r>
                      <a:r>
                        <a:rPr lang="es-CO" sz="900" u="none" strike="noStrike" dirty="0">
                          <a:effectLst/>
                        </a:rPr>
                        <a:t>y </a:t>
                      </a:r>
                      <a:r>
                        <a:rPr lang="es-CO" sz="900" u="none" strike="noStrike" dirty="0" smtClean="0">
                          <a:effectLst/>
                        </a:rPr>
                        <a:t>adecuación </a:t>
                      </a:r>
                      <a:r>
                        <a:rPr lang="es-CO" sz="900" u="none" strike="noStrike" dirty="0">
                          <a:effectLst/>
                        </a:rPr>
                        <a:t>restaurante escolar de la sede el Diviso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5,374,000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18777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12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Servicio e instalacion sistema cerrado de tv sede secundaria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7,300,000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78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>
                          <a:effectLst/>
                        </a:rPr>
                        <a:t>Suminsitro de elementos para realizar el aseo de la ie pantanos</a:t>
                      </a:r>
                      <a:endParaRPr lang="es-CO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1,405,050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537,225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526,894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129,141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387,422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258,281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61,988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3452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Impresión de diplomas, menciones de honor y medallas para la </a:t>
                      </a:r>
                      <a:r>
                        <a:rPr lang="es-CO" sz="900" u="none" strike="noStrike" dirty="0" smtClean="0">
                          <a:effectLst/>
                        </a:rPr>
                        <a:t>IE </a:t>
                      </a:r>
                      <a:r>
                        <a:rPr lang="es-CO" sz="900" u="none" strike="noStrike" dirty="0">
                          <a:effectLst/>
                        </a:rPr>
                        <a:t>pantanos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1,022,975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391,138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383,616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94,023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282,070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188,047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45,131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48456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15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 smtClean="0">
                          <a:effectLst/>
                        </a:rPr>
                        <a:t>Suministro </a:t>
                      </a:r>
                      <a:r>
                        <a:rPr lang="es-CO" sz="900" u="none" strike="noStrike" dirty="0">
                          <a:effectLst/>
                        </a:rPr>
                        <a:t>de equipos para la Institución Educativa Pantanos, tv full </a:t>
                      </a:r>
                      <a:r>
                        <a:rPr lang="es-CO" sz="900" u="none" strike="noStrike" dirty="0" err="1">
                          <a:effectLst/>
                        </a:rPr>
                        <a:t>hd</a:t>
                      </a:r>
                      <a:r>
                        <a:rPr lang="es-CO" sz="900" u="none" strike="noStrike" dirty="0">
                          <a:effectLst/>
                        </a:rPr>
                        <a:t> 49",cabina activa recargable 15", impresora hp laser multifuncional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5,100,000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>
                          <a:effectLst/>
                        </a:rPr>
                        <a:t> 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900,000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362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16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Suministro de </a:t>
                      </a:r>
                      <a:r>
                        <a:rPr lang="es-CO" sz="900" u="none" strike="noStrike" dirty="0" smtClean="0">
                          <a:effectLst/>
                        </a:rPr>
                        <a:t>póliza </a:t>
                      </a:r>
                      <a:r>
                        <a:rPr lang="es-CO" sz="900" u="none" strike="noStrike" dirty="0" err="1">
                          <a:effectLst/>
                        </a:rPr>
                        <a:t>previ</a:t>
                      </a:r>
                      <a:r>
                        <a:rPr lang="es-CO" sz="900" u="none" strike="noStrike" dirty="0">
                          <a:effectLst/>
                        </a:rPr>
                        <a:t> establecimiento educativo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1,555,256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594,657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583,221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142,946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428,839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>
                          <a:effectLst/>
                        </a:rPr>
                        <a:t>285,893</a:t>
                      </a:r>
                      <a:endParaRPr lang="es-CO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68,614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422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Servicio Publico </a:t>
                      </a:r>
                      <a:r>
                        <a:rPr lang="es-CO" sz="900" u="none" strike="noStrike" dirty="0" smtClean="0">
                          <a:effectLst/>
                        </a:rPr>
                        <a:t>Energía Eléctrica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2,739,220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702,950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786,760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427,980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758,140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622,760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543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Servicio de Acueducto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297,750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607,200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129,450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138,930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78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900" u="none" strike="noStrike" dirty="0">
                          <a:effectLst/>
                        </a:rPr>
                        <a:t>Internet</a:t>
                      </a:r>
                      <a:endParaRPr lang="es-CO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700" u="none" strike="noStrike" dirty="0">
                          <a:effectLst/>
                        </a:rPr>
                        <a:t>2,300,508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700" u="none" strike="noStrike" dirty="0">
                          <a:effectLst/>
                        </a:rPr>
                        <a:t> </a:t>
                      </a:r>
                      <a:endParaRPr lang="es-CO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  <a:tr h="2483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TOTAL INVERSION POR SEDES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39,138,274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5,880,337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5,398,509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2,426,583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11,742,878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8,193,965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effectLst/>
                        </a:rPr>
                        <a:t>527,329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57" marR="6057" marT="6057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798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772816"/>
            <a:ext cx="6965245" cy="1202485"/>
          </a:xfrm>
        </p:spPr>
        <p:txBody>
          <a:bodyPr/>
          <a:lstStyle/>
          <a:p>
            <a:r>
              <a:rPr lang="es-ES" dirty="0"/>
              <a:t>GESTIÓN COMUNITARIA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3212975"/>
            <a:ext cx="6327805" cy="2510093"/>
          </a:xfrm>
        </p:spPr>
        <p:txBody>
          <a:bodyPr/>
          <a:lstStyle/>
          <a:p>
            <a:r>
              <a:rPr lang="es-ES" dirty="0"/>
              <a:t>Proyección a la comunidad</a:t>
            </a:r>
          </a:p>
          <a:p>
            <a:r>
              <a:rPr lang="es-ES" dirty="0"/>
              <a:t>Participación y convivencia</a:t>
            </a:r>
          </a:p>
          <a:p>
            <a:r>
              <a:rPr lang="es-ES" dirty="0"/>
              <a:t>Prevención de riesgo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79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4400" dirty="0">
                <a:latin typeface="Andalus" pitchFamily="18" charset="-78"/>
                <a:cs typeface="Andalus" pitchFamily="18" charset="-78"/>
              </a:rPr>
              <a:t>“La educación es el arma más poderosa que puedes usar para cambiar el mundo”   </a:t>
            </a:r>
          </a:p>
          <a:p>
            <a:pPr algn="just">
              <a:buNone/>
            </a:pPr>
            <a:r>
              <a:rPr lang="es-ES" sz="4400" dirty="0">
                <a:latin typeface="Andalus" pitchFamily="18" charset="-78"/>
                <a:cs typeface="Andalus" pitchFamily="18" charset="-78"/>
              </a:rPr>
              <a:t>			    		</a:t>
            </a:r>
            <a:r>
              <a:rPr lang="es-ES" sz="2800" dirty="0">
                <a:latin typeface="Andalus" pitchFamily="18" charset="-78"/>
                <a:cs typeface="Andalus" pitchFamily="18" charset="-78"/>
              </a:rPr>
              <a:t>Nelson Mandela</a:t>
            </a:r>
          </a:p>
          <a:p>
            <a:pPr algn="ctr">
              <a:buNone/>
            </a:pPr>
            <a:endParaRPr lang="es-ES" sz="4400" dirty="0">
              <a:latin typeface="Andalus" pitchFamily="18" charset="-78"/>
              <a:cs typeface="Andalus" pitchFamily="18" charset="-78"/>
            </a:endParaRPr>
          </a:p>
          <a:p>
            <a:pPr algn="ctr">
              <a:buNone/>
            </a:pPr>
            <a:r>
              <a:rPr lang="es-ES" sz="4400" dirty="0">
                <a:latin typeface="Andalus" pitchFamily="18" charset="-78"/>
                <a:cs typeface="Andalus" pitchFamily="18" charset="-78"/>
              </a:rPr>
              <a:t>GRACIAS .</a:t>
            </a:r>
          </a:p>
          <a:p>
            <a:endParaRPr lang="es-CO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034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554162"/>
            <a:ext cx="8596064" cy="4755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La </a:t>
            </a:r>
            <a:r>
              <a:rPr lang="es-CO" dirty="0"/>
              <a:t>Institución Educativa </a:t>
            </a:r>
            <a:r>
              <a:rPr lang="es-CO" dirty="0" smtClean="0"/>
              <a:t>Pantanos </a:t>
            </a:r>
            <a:r>
              <a:rPr lang="es-CO" dirty="0"/>
              <a:t>inicio el año </a:t>
            </a:r>
            <a:r>
              <a:rPr lang="es-CO" dirty="0" smtClean="0"/>
              <a:t>2018,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7 sedes educativas, en donde se prestó el servicio en el nivel de Preescolar, básica y media académica.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Se inició el año escolar con 640 estudiantes.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O" dirty="0" smtClean="0"/>
              <a:t>Tuvimos 2 directivos docentes, 28 docentes  y 2 administrativos.</a:t>
            </a:r>
          </a:p>
          <a:p>
            <a:pPr>
              <a:buFont typeface="Arial" panose="020B0604020202020204" pitchFamily="34" charset="0"/>
              <a:buChar char="•"/>
            </a:pPr>
            <a:endParaRPr lang="es-CO" dirty="0" smtClean="0"/>
          </a:p>
          <a:p>
            <a:pPr>
              <a:buFont typeface="Arial" panose="020B0604020202020204" pitchFamily="34" charset="0"/>
              <a:buChar char="•"/>
            </a:pPr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348972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67232" y="332656"/>
            <a:ext cx="6872644" cy="751307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GESTIÓN DIRECTIVA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84784"/>
            <a:ext cx="7344815" cy="4752528"/>
          </a:xfrm>
        </p:spPr>
        <p:txBody>
          <a:bodyPr/>
          <a:lstStyle/>
          <a:p>
            <a:r>
              <a:rPr lang="es-ES" dirty="0"/>
              <a:t>Auto evaluación institucional</a:t>
            </a:r>
          </a:p>
          <a:p>
            <a:r>
              <a:rPr lang="es-ES" dirty="0"/>
              <a:t>Gobierno escolar</a:t>
            </a:r>
          </a:p>
          <a:p>
            <a:r>
              <a:rPr lang="es-ES" dirty="0"/>
              <a:t>Comité de convivencia</a:t>
            </a:r>
          </a:p>
          <a:p>
            <a:r>
              <a:rPr lang="es-ES" dirty="0"/>
              <a:t>Clima escolar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19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Estrategias de permanencia escolar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830763"/>
              </p:ext>
            </p:extLst>
          </p:nvPr>
        </p:nvGraphicFramePr>
        <p:xfrm>
          <a:off x="611560" y="2060847"/>
          <a:ext cx="7632847" cy="3816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9804"/>
                <a:gridCol w="943654"/>
                <a:gridCol w="1015324"/>
                <a:gridCol w="1027269"/>
                <a:gridCol w="2866796"/>
              </a:tblGrid>
              <a:tr h="50216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u="none" strike="noStrike" dirty="0">
                          <a:effectLst/>
                        </a:rPr>
                        <a:t>TIPO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u="none" strike="noStrike" dirty="0">
                          <a:effectLst/>
                        </a:rPr>
                        <a:t>MATRICULA TOTAL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u="none" strike="noStrike" dirty="0">
                          <a:effectLst/>
                        </a:rPr>
                        <a:t>No. BENEFICIARIOS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u="none" strike="noStrike" dirty="0">
                          <a:effectLst/>
                        </a:rPr>
                        <a:t>% BENEFICIARIOS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u="none" strike="noStrike" dirty="0">
                          <a:effectLst/>
                        </a:rPr>
                        <a:t>ANALISIS CUALITATIVO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10475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Alimentación escolar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609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609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es-CO" sz="1600" u="none" strike="noStrike" dirty="0">
                          <a:effectLst/>
                        </a:rPr>
                        <a:t>Estas estrategias de permanencia dependen de la gobernación de Huila y el Municipio de Timaná, nosotros como Institución hacemos veeduría. En la Institución se implementó diferentes estrategias en el proyecto Implementación del tiempo libre y estilos de vida saludable el cual se ejecutó en el transcurso del año con actividades deportivas y culturales.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10475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Transporte escolar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609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164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27%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104754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</a:rPr>
                        <a:t>Paquete escolar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609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</a:rPr>
                        <a:t>422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69%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3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GESTIÓN ACADÉMICA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12776"/>
            <a:ext cx="7272808" cy="5040560"/>
          </a:xfrm>
        </p:spPr>
        <p:txBody>
          <a:bodyPr>
            <a:noAutofit/>
          </a:bodyPr>
          <a:lstStyle/>
          <a:p>
            <a:r>
              <a:rPr lang="es-CO" sz="2800" dirty="0" smtClean="0"/>
              <a:t>Organización </a:t>
            </a:r>
            <a:r>
              <a:rPr lang="es-CO" sz="2800" dirty="0"/>
              <a:t>de la asignación académica  </a:t>
            </a:r>
            <a:endParaRPr lang="es-CO" sz="2800" dirty="0" smtClean="0"/>
          </a:p>
          <a:p>
            <a:pPr algn="just"/>
            <a:r>
              <a:rPr lang="es-CO" sz="2800" dirty="0" smtClean="0"/>
              <a:t>Implementación </a:t>
            </a:r>
            <a:r>
              <a:rPr lang="es-CO" sz="2800" dirty="0"/>
              <a:t>de los Planes de Mejoramiento a los estudiantes con </a:t>
            </a:r>
            <a:r>
              <a:rPr lang="es-CO" sz="2800" dirty="0" smtClean="0"/>
              <a:t>dificultades.</a:t>
            </a:r>
            <a:endParaRPr lang="es-CO" sz="2800" dirty="0" smtClean="0"/>
          </a:p>
          <a:p>
            <a:pPr algn="just"/>
            <a:r>
              <a:rPr lang="es-CO" sz="2800" dirty="0" smtClean="0"/>
              <a:t>Fortalecimiento </a:t>
            </a:r>
            <a:r>
              <a:rPr lang="es-CO" sz="2800" dirty="0"/>
              <a:t>y apoyo al proceso de entrenamiento de las pruebas </a:t>
            </a:r>
            <a:r>
              <a:rPr lang="es-CO" sz="2800" dirty="0" smtClean="0"/>
              <a:t>SABER.</a:t>
            </a:r>
          </a:p>
          <a:p>
            <a:pPr algn="just"/>
            <a:r>
              <a:rPr lang="es-CO" sz="2800" dirty="0" smtClean="0"/>
              <a:t>Implementación </a:t>
            </a:r>
            <a:r>
              <a:rPr lang="es-CO" sz="2800" dirty="0"/>
              <a:t>del programa Todos a aprender </a:t>
            </a:r>
            <a:r>
              <a:rPr lang="es-CO" sz="2800" dirty="0" smtClean="0"/>
              <a:t>PTA.</a:t>
            </a:r>
          </a:p>
        </p:txBody>
      </p:sp>
    </p:spTree>
    <p:extLst>
      <p:ext uri="{BB962C8B-B14F-4D97-AF65-F5344CB8AC3E}">
        <p14:creationId xmlns:p14="http://schemas.microsoft.com/office/powerpoint/2010/main" val="17749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RESULTADOS ICFES 2018</a:t>
            </a:r>
            <a:br>
              <a:rPr lang="es-CO" dirty="0" smtClean="0"/>
            </a:b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360236"/>
              </p:ext>
            </p:extLst>
          </p:nvPr>
        </p:nvGraphicFramePr>
        <p:xfrm>
          <a:off x="827584" y="2492896"/>
          <a:ext cx="7848874" cy="1456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249"/>
                <a:gridCol w="740105"/>
                <a:gridCol w="1041176"/>
                <a:gridCol w="908918"/>
                <a:gridCol w="720080"/>
                <a:gridCol w="504056"/>
                <a:gridCol w="628026"/>
                <a:gridCol w="596110"/>
                <a:gridCol w="504056"/>
                <a:gridCol w="864098"/>
              </a:tblGrid>
              <a:tr h="5012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PRUEBA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EST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EST EVALUADOS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EVALUADOS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PROMEDIOS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536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 CRIT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SOCIALES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CIENCIAS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INGL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INSTITUCIONAL</a:t>
                      </a:r>
                      <a:endParaRPr lang="es-CO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1232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Saber 11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98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Indicadores de eficiencia interna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863869"/>
              </p:ext>
            </p:extLst>
          </p:nvPr>
        </p:nvGraphicFramePr>
        <p:xfrm>
          <a:off x="611562" y="2060848"/>
          <a:ext cx="7776861" cy="1785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204"/>
                <a:gridCol w="977695"/>
                <a:gridCol w="1143204"/>
                <a:gridCol w="915541"/>
                <a:gridCol w="915541"/>
                <a:gridCol w="1143204"/>
                <a:gridCol w="890401"/>
                <a:gridCol w="648071"/>
              </a:tblGrid>
              <a:tr h="2525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AÑO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MATRICULA FINAL</a:t>
                      </a:r>
                      <a:endParaRPr lang="es-CO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INDICADORES</a:t>
                      </a:r>
                      <a:endParaRPr lang="es-CO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35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APROBADOS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REPROBADOS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DESERTORES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0624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NUMERO</a:t>
                      </a:r>
                      <a:endParaRPr lang="es-CO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%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NUMERO</a:t>
                      </a:r>
                      <a:endParaRPr lang="es-CO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%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NUMERO</a:t>
                      </a:r>
                      <a:endParaRPr lang="es-CO" sz="110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%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</a:tr>
              <a:tr h="10169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2018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609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</a:rPr>
                        <a:t>89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s-CO" sz="18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GESTIÓN </a:t>
            </a:r>
            <a:r>
              <a:rPr lang="es-ES" dirty="0" smtClean="0"/>
              <a:t>ADMINISTRATIVA Y FINANCIERA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Procesos de matriculas</a:t>
            </a:r>
          </a:p>
          <a:p>
            <a:r>
              <a:rPr lang="es-ES" dirty="0"/>
              <a:t>Archivo</a:t>
            </a:r>
          </a:p>
          <a:p>
            <a:r>
              <a:rPr lang="es-ES" dirty="0"/>
              <a:t>Boletines</a:t>
            </a:r>
          </a:p>
          <a:p>
            <a:r>
              <a:rPr lang="es-ES" dirty="0"/>
              <a:t>Mantenimiento a infraestructura</a:t>
            </a:r>
          </a:p>
          <a:p>
            <a:r>
              <a:rPr lang="es-ES" dirty="0"/>
              <a:t>Embellecimiento a planta física</a:t>
            </a:r>
          </a:p>
          <a:p>
            <a:r>
              <a:rPr lang="es-ES" dirty="0"/>
              <a:t>Dotación</a:t>
            </a:r>
          </a:p>
          <a:p>
            <a:r>
              <a:rPr lang="es-ES" dirty="0"/>
              <a:t>Seguridad y protección</a:t>
            </a:r>
          </a:p>
          <a:p>
            <a:r>
              <a:rPr lang="es-ES" dirty="0" smtClean="0"/>
              <a:t>Ampliación </a:t>
            </a:r>
            <a:r>
              <a:rPr lang="es-ES" dirty="0"/>
              <a:t>a infraestructura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86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Ingresos recibidos 2018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330984"/>
              </p:ext>
            </p:extLst>
          </p:nvPr>
        </p:nvGraphicFramePr>
        <p:xfrm>
          <a:off x="1619672" y="1844824"/>
          <a:ext cx="6840760" cy="36724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7297"/>
                <a:gridCol w="330346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FUENTE</a:t>
                      </a:r>
                      <a:endParaRPr lang="es-CO" sz="11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effectLst/>
                        </a:rPr>
                        <a:t>2018</a:t>
                      </a:r>
                      <a:endParaRPr lang="es-CO" sz="200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TRANSFERENCIA NACIONAL</a:t>
                      </a:r>
                      <a:endParaRPr lang="es-CO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56.254.114</a:t>
                      </a:r>
                      <a:endParaRPr lang="es-CO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FFFF0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TRANSFERENCIA DEPARTAMENTAL</a:t>
                      </a:r>
                      <a:endParaRPr lang="es-CO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8.592.000</a:t>
                      </a:r>
                      <a:endParaRPr lang="es-CO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92D05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TRANSFERENCIA MUNICIPAL</a:t>
                      </a:r>
                      <a:endParaRPr lang="es-CO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11.200.000</a:t>
                      </a:r>
                      <a:endParaRPr lang="es-CO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00B0F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r>
                        <a:rPr lang="es-CO" sz="18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PROPIOS</a:t>
                      </a:r>
                      <a:endParaRPr lang="es-CO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1.000.000</a:t>
                      </a:r>
                      <a:endParaRPr lang="es-CO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rgbClr val="FFC00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OTROS INGRESOS</a:t>
                      </a:r>
                      <a:endParaRPr lang="es-CO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433.729</a:t>
                      </a:r>
                      <a:endParaRPr lang="es-CO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RECURSOS DE CAPITAL</a:t>
                      </a:r>
                      <a:endParaRPr lang="es-CO" sz="18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6.473.613</a:t>
                      </a:r>
                      <a:endParaRPr lang="es-CO" sz="24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</a:rPr>
                        <a:t>TOTAL</a:t>
                      </a:r>
                      <a:endParaRPr lang="es-CO" sz="1100" b="1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24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80.953.456</a:t>
                      </a:r>
                      <a:endParaRPr lang="es-CO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3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3295</TotalTime>
  <Words>1083</Words>
  <Application>Microsoft Office PowerPoint</Application>
  <PresentationFormat>Presentación en pantalla (4:3)</PresentationFormat>
  <Paragraphs>417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Andalus</vt:lpstr>
      <vt:lpstr>Arial</vt:lpstr>
      <vt:lpstr>Calibri</vt:lpstr>
      <vt:lpstr>Franklin Gothic Book</vt:lpstr>
      <vt:lpstr>Franklin Gothic Medium</vt:lpstr>
      <vt:lpstr>Times New Roman</vt:lpstr>
      <vt:lpstr>Trebuchet MS</vt:lpstr>
      <vt:lpstr>Wingdings 2</vt:lpstr>
      <vt:lpstr>Viajes</vt:lpstr>
      <vt:lpstr>INFORME RENDICION DE CUENTAS AÑO 2018  </vt:lpstr>
      <vt:lpstr>Presentación de PowerPoint</vt:lpstr>
      <vt:lpstr>GESTIÓN DIRECTIVA</vt:lpstr>
      <vt:lpstr>Estrategias de permanencia escolar</vt:lpstr>
      <vt:lpstr>GESTIÓN ACADÉMICA</vt:lpstr>
      <vt:lpstr>RESULTADOS ICFES 2018 </vt:lpstr>
      <vt:lpstr>Indicadores de eficiencia interna</vt:lpstr>
      <vt:lpstr>GESTIÓN ADMINISTRATIVA Y FINANCIERA</vt:lpstr>
      <vt:lpstr>Ingresos recibidos 2018</vt:lpstr>
      <vt:lpstr>GASTOS POR RUBRO PRESUPUESTAL </vt:lpstr>
      <vt:lpstr>CONTRATOS 2018</vt:lpstr>
      <vt:lpstr>Presentación de PowerPoint</vt:lpstr>
      <vt:lpstr>GESTIÓN COMUNITARIA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Pantanos</dc:creator>
  <cp:lastModifiedBy>USER</cp:lastModifiedBy>
  <cp:revision>162</cp:revision>
  <cp:lastPrinted>2019-02-25T16:10:29Z</cp:lastPrinted>
  <dcterms:created xsi:type="dcterms:W3CDTF">2013-04-26T14:16:03Z</dcterms:created>
  <dcterms:modified xsi:type="dcterms:W3CDTF">2019-02-26T15:45:00Z</dcterms:modified>
</cp:coreProperties>
</file>